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08870-0C72-417C-9271-2563C5711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57903E1-FF97-4FB0-BD91-1C7295B32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19C6D6-2DC3-4029-A89B-3C0B40A7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F5C921-BF01-4C53-A9B5-3AE6A10D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B163224-9463-4897-9D4F-3FFDF856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99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2A601D-4FDD-4419-9BD0-B1B6F258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214D09A-8977-4294-ACF1-9CD64A10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3F3A0-0C48-442D-B488-C09BC7FC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EF82BE-F233-4BA9-A651-9D0A367D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DA39CF-A3BF-418B-A2FC-E845ECB6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87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56547F3-4BC3-44D7-88EB-72A10B6C3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B50804-E595-47B1-B1AF-78B1C82B6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4F92B9-C144-429E-978C-0B95CCCD9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027C9D-9C9E-45FE-8C90-8D7F0BD3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2D85BB-CD6C-4188-B2D1-50D48B55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71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EF287C-5D43-49E6-A2DB-969A8798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8BD4C5-2F58-4855-9252-37050594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78082D-B3AD-4942-8731-B9A15EA5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F860FC-2A1F-44DF-95E8-29D2A1CF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7FDCB4-61E3-439E-84A1-1E78A608C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8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B3905D-4999-40C4-8ED9-8D6015A14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157D6A-4BBD-4B61-BE87-D7BA52B0E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0D27A6-BA07-464D-BD90-36CBE5FB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8732C0-7796-4494-83CE-24312482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73DB55-A31E-4FC9-8F33-C1523B43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52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CBB5CE-18B8-4A08-B2D7-8FCAAF30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3B881-FF2E-4482-B3F7-30458575B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F469AD-2DD8-4BB8-AE9F-0B14BD7AA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FE35DE-5CBC-4F2D-9656-E00963A3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6DDABF-8908-4CC2-B720-384A4907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DC508A-3231-4F89-80FC-49774A4F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835E54-53D0-43C4-84B2-E89CFB9F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E3B06F-C015-4EB4-ABB6-15A915DA0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70DAB7-6B15-417C-8A06-3EABC1257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182FD2A-2747-4D15-988F-C06761653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310D3AA-B7D1-4A83-A478-053DF5956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7777FE9-FFD9-46BE-8DC7-106FDAD2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C318B15-FD82-4F07-97CC-0A1F16FE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7A79159-09BD-434D-93F2-1FAF2911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03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34A99C-5508-4B48-97B5-2EDF09FD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F276592-6A08-4B60-8DEA-8922C3B9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81E2221-61DB-444D-9559-DDEE2185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4017C61-4DAE-4EBD-8FE7-A692C6B1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15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2BAECA4-982D-45B7-B24D-DA2C49FE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D7D5574-23ED-4C13-A1B7-EE3BC0D7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406391-5A5F-4477-8885-BFE814F3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53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37668-888A-4F1F-B9DA-CF289F25D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11131B-F03A-42F4-9A76-DD45D8D9E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293086-1AD6-4132-9959-8F9ABF01D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068B06-0330-4D48-BBBB-B435922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D10B0A2-FBC3-44C2-8B0F-4FC976D4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69C40C-D632-4421-B988-9EC25D6C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88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81D654-2CDD-4FD7-8A42-7A88C9D8E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05DA721-6FCE-4CC8-B05D-F46D1FEEE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DC0342-5F6C-4894-9C52-B95506B72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8E203D-4CB4-4176-A814-90B2BE69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5B2B67-CCD2-498E-9B99-7909A5565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94E2B0-B7A3-4BE6-AB1F-189DDB57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08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AC51319-EC34-497C-88D1-4CEC778B4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8B04CA-AEA1-4EC9-A9E7-1FF0E6639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E8919A-36C9-4080-8944-5292D203A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0423AB-96B7-4530-B1B9-6E3F3C94D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9E3165-ED36-4192-862C-6BE43F5AB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8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57E76E-F23F-40CC-8E53-85CDE343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Chapter 3 Introduction to Data Visualization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CCD8A8-29F5-4A3A-917B-C3F18C84B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Learning more functions of NumPy library.</a:t>
            </a:r>
          </a:p>
          <a:p>
            <a:r>
              <a:rPr lang="en-US" altLang="zh-TW" dirty="0"/>
              <a:t>Learn the basics of Matplotlib</a:t>
            </a:r>
            <a:r>
              <a:rPr lang="zh-TW" altLang="en-US" dirty="0"/>
              <a:t> </a:t>
            </a:r>
            <a:r>
              <a:rPr lang="en-US" altLang="zh-TW" dirty="0"/>
              <a:t>library for data visualizations.</a:t>
            </a:r>
          </a:p>
          <a:p>
            <a:r>
              <a:rPr lang="en-US" altLang="zh-TW" dirty="0"/>
              <a:t>The chapter covers the following topics:</a:t>
            </a:r>
          </a:p>
          <a:p>
            <a:pPr lvl="1"/>
            <a:r>
              <a:rPr lang="en-US" altLang="zh-TW" dirty="0"/>
              <a:t>NumPy routines for </a:t>
            </a:r>
            <a:r>
              <a:rPr lang="en-US" altLang="zh-TW" dirty="0" err="1"/>
              <a:t>Ndarray</a:t>
            </a:r>
            <a:r>
              <a:rPr lang="en-US" altLang="zh-TW" dirty="0"/>
              <a:t> creation</a:t>
            </a:r>
          </a:p>
          <a:p>
            <a:pPr lvl="1"/>
            <a:r>
              <a:rPr lang="en-US" altLang="zh-TW" dirty="0"/>
              <a:t>Matplotlib data visualization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432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0DF2E-0C4A-45C3-958F-2792CB2D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70658-50A9-4F61-A282-0930AC4CD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np.arange</a:t>
            </a:r>
            <a:r>
              <a:rPr lang="en-US" altLang="zh-TW" dirty="0"/>
              <a:t>(10)</a:t>
            </a:r>
          </a:p>
          <a:p>
            <a:pPr marL="457200" lvl="1" indent="0">
              <a:buNone/>
            </a:pPr>
            <a:r>
              <a:rPr lang="en-US" altLang="zh-TW" dirty="0"/>
              <a:t>y = x + 1</a:t>
            </a:r>
          </a:p>
          <a:p>
            <a:pPr marL="457200" lvl="1" indent="0">
              <a:buNone/>
            </a:pPr>
            <a:r>
              <a:rPr lang="en-US" altLang="zh-TW" dirty="0" err="1"/>
              <a:t>plt.plot</a:t>
            </a:r>
            <a:r>
              <a:rPr lang="en-US" altLang="zh-TW" dirty="0"/>
              <a:t>(x, y)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1336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0DF2E-0C4A-45C3-958F-2792CB2D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70658-50A9-4F61-A282-0930AC4CD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s-ES" altLang="zh-TW" dirty="0"/>
              <a:t>x = np.arange(10)</a:t>
            </a:r>
          </a:p>
          <a:p>
            <a:pPr marL="457200" lvl="1" indent="0">
              <a:buNone/>
            </a:pPr>
            <a:r>
              <a:rPr lang="es-ES" altLang="zh-TW" dirty="0"/>
              <a:t>y1 = 1-x</a:t>
            </a:r>
          </a:p>
          <a:p>
            <a:pPr marL="457200" lvl="1" indent="0">
              <a:buNone/>
            </a:pPr>
            <a:r>
              <a:rPr lang="es-ES" altLang="zh-TW" dirty="0"/>
              <a:t>plt.plot(x, y, x, y1)</a:t>
            </a:r>
          </a:p>
          <a:p>
            <a:pPr marL="457200" lvl="1" indent="0">
              <a:buNone/>
            </a:pPr>
            <a:r>
              <a:rPr lang="es-ES" altLang="zh-TW" dirty="0"/>
              <a:t>plt.show()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9680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0DF2E-0C4A-45C3-958F-2792CB2D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70658-50A9-4F61-A282-0930AC4CD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n = 3</a:t>
            </a:r>
          </a:p>
          <a:p>
            <a:pPr marL="457200" lvl="1" indent="0">
              <a:buNone/>
            </a:pPr>
            <a:r>
              <a:rPr lang="en-US" altLang="zh-TW" dirty="0"/>
              <a:t>t = </a:t>
            </a:r>
            <a:r>
              <a:rPr lang="en-US" altLang="zh-TW" dirty="0" err="1"/>
              <a:t>np.arange</a:t>
            </a:r>
            <a:r>
              <a:rPr lang="en-US" altLang="zh-TW" dirty="0"/>
              <a:t>(0, </a:t>
            </a:r>
            <a:r>
              <a:rPr lang="en-US" altLang="zh-TW" dirty="0" err="1"/>
              <a:t>np.pi</a:t>
            </a:r>
            <a:r>
              <a:rPr lang="en-US" altLang="zh-TW" dirty="0"/>
              <a:t>*2, 0.05)</a:t>
            </a:r>
          </a:p>
          <a:p>
            <a:pPr marL="457200" lvl="1" indent="0">
              <a:buNone/>
            </a:pPr>
            <a:r>
              <a:rPr lang="en-US" altLang="zh-TW" dirty="0"/>
              <a:t>print(t)</a:t>
            </a:r>
          </a:p>
          <a:p>
            <a:pPr marL="457200" lvl="1" indent="0">
              <a:buNone/>
            </a:pPr>
            <a:r>
              <a:rPr lang="en-US" altLang="zh-TW" dirty="0"/>
              <a:t>y = </a:t>
            </a:r>
            <a:r>
              <a:rPr lang="en-US" altLang="zh-TW" dirty="0" err="1"/>
              <a:t>np.sin</a:t>
            </a:r>
            <a:r>
              <a:rPr lang="en-US" altLang="zh-TW" dirty="0"/>
              <a:t>( n * t )</a:t>
            </a:r>
          </a:p>
          <a:p>
            <a:pPr marL="457200" lvl="1" indent="0">
              <a:buNone/>
            </a:pPr>
            <a:r>
              <a:rPr lang="en-US" altLang="zh-TW" dirty="0"/>
              <a:t>print(y)</a:t>
            </a:r>
          </a:p>
          <a:p>
            <a:pPr marL="457200" lvl="1" indent="0">
              <a:buNone/>
            </a:pPr>
            <a:r>
              <a:rPr lang="en-US" altLang="zh-TW" dirty="0" err="1"/>
              <a:t>plt.plot</a:t>
            </a:r>
            <a:r>
              <a:rPr lang="en-US" altLang="zh-TW" dirty="0"/>
              <a:t>(t, y)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2616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0DF2E-0C4A-45C3-958F-2792CB2D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70658-50A9-4F61-A282-0930AC4CD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n = 5</a:t>
            </a:r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np.arange</a:t>
            </a:r>
            <a:r>
              <a:rPr lang="en-US" altLang="zh-TW" dirty="0"/>
              <a:t>(n)</a:t>
            </a:r>
          </a:p>
          <a:p>
            <a:pPr marL="457200" lvl="1" indent="0">
              <a:buNone/>
            </a:pPr>
            <a:r>
              <a:rPr lang="en-US" altLang="zh-TW" dirty="0"/>
              <a:t>print(x)</a:t>
            </a:r>
          </a:p>
          <a:p>
            <a:pPr marL="457200" lvl="1" indent="0">
              <a:buNone/>
            </a:pPr>
            <a:r>
              <a:rPr lang="en-US" altLang="zh-TW" dirty="0"/>
              <a:t>y = </a:t>
            </a:r>
            <a:r>
              <a:rPr lang="en-US" altLang="zh-TW" dirty="0" err="1"/>
              <a:t>np.random.rand</a:t>
            </a:r>
            <a:r>
              <a:rPr lang="en-US" altLang="zh-TW" dirty="0"/>
              <a:t>(n)</a:t>
            </a:r>
          </a:p>
          <a:p>
            <a:pPr marL="457200" lvl="1" indent="0">
              <a:buNone/>
            </a:pPr>
            <a:r>
              <a:rPr lang="en-US" altLang="zh-TW" dirty="0"/>
              <a:t>print(y)</a:t>
            </a:r>
          </a:p>
          <a:p>
            <a:pPr marL="457200" lvl="1" indent="0">
              <a:buNone/>
            </a:pPr>
            <a:r>
              <a:rPr lang="en-US" altLang="zh-TW" dirty="0" err="1"/>
              <a:t>plt.bar</a:t>
            </a:r>
            <a:r>
              <a:rPr lang="en-US" altLang="zh-TW" dirty="0"/>
              <a:t>(x, y)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3860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0DF2E-0C4A-45C3-958F-2792CB2D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70658-50A9-4F61-A282-0930AC4CD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fig, ax = </a:t>
            </a:r>
            <a:r>
              <a:rPr lang="en-US" altLang="zh-TW" dirty="0" err="1"/>
              <a:t>plt.subplots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 err="1"/>
              <a:t>ax.bar</a:t>
            </a:r>
            <a:r>
              <a:rPr lang="en-US" altLang="zh-TW" dirty="0"/>
              <a:t>(x, y)</a:t>
            </a:r>
          </a:p>
          <a:p>
            <a:pPr marL="457200" lvl="1" indent="0">
              <a:buNone/>
            </a:pPr>
            <a:r>
              <a:rPr lang="en-US" altLang="zh-TW" dirty="0" err="1"/>
              <a:t>ax.set_title</a:t>
            </a:r>
            <a:r>
              <a:rPr lang="en-US" altLang="zh-TW" dirty="0"/>
              <a:t>('Bar Graph')</a:t>
            </a:r>
          </a:p>
          <a:p>
            <a:pPr marL="457200" lvl="1" indent="0">
              <a:buNone/>
            </a:pPr>
            <a:r>
              <a:rPr lang="en-US" altLang="zh-TW" dirty="0" err="1"/>
              <a:t>ax.set_xlabel</a:t>
            </a:r>
            <a:r>
              <a:rPr lang="en-US" altLang="zh-TW" dirty="0"/>
              <a:t>('X')</a:t>
            </a:r>
          </a:p>
          <a:p>
            <a:pPr marL="457200" lvl="1" indent="0">
              <a:buNone/>
            </a:pPr>
            <a:r>
              <a:rPr lang="en-US" altLang="zh-TW" dirty="0" err="1"/>
              <a:t>ax.set_ylabel</a:t>
            </a:r>
            <a:r>
              <a:rPr lang="en-US" altLang="zh-TW" dirty="0"/>
              <a:t>('Y')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8957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0DF2E-0C4A-45C3-958F-2792CB2D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070658-50A9-4F61-A282-0930AC4CD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np.arange</a:t>
            </a:r>
            <a:r>
              <a:rPr lang="en-US" altLang="zh-TW" dirty="0"/>
              <a:t>(10)+1</a:t>
            </a:r>
          </a:p>
          <a:p>
            <a:pPr marL="457200" lvl="1" indent="0">
              <a:buNone/>
            </a:pPr>
            <a:r>
              <a:rPr lang="en-US" altLang="zh-TW" dirty="0" err="1"/>
              <a:t>plt.subplot</a:t>
            </a:r>
            <a:r>
              <a:rPr lang="en-US" altLang="zh-TW" dirty="0"/>
              <a:t>(2, 2, 1)</a:t>
            </a:r>
          </a:p>
          <a:p>
            <a:pPr marL="457200" lvl="1" indent="0">
              <a:buNone/>
            </a:pPr>
            <a:r>
              <a:rPr lang="en-US" altLang="zh-TW" dirty="0" err="1"/>
              <a:t>plt.plot</a:t>
            </a:r>
            <a:r>
              <a:rPr lang="en-US" altLang="zh-TW" dirty="0"/>
              <a:t>(x, x)</a:t>
            </a:r>
          </a:p>
          <a:p>
            <a:pPr marL="457200" lvl="1" indent="0">
              <a:buNone/>
            </a:pPr>
            <a:r>
              <a:rPr lang="en-US" altLang="zh-TW" dirty="0" err="1"/>
              <a:t>plt.title</a:t>
            </a:r>
            <a:r>
              <a:rPr lang="en-US" altLang="zh-TW" dirty="0"/>
              <a:t>('Linear')</a:t>
            </a:r>
          </a:p>
          <a:p>
            <a:pPr marL="457200" lvl="1" indent="0">
              <a:buNone/>
            </a:pPr>
            <a:r>
              <a:rPr lang="en-US" altLang="zh-TW" dirty="0" err="1"/>
              <a:t>plt.subplot</a:t>
            </a:r>
            <a:r>
              <a:rPr lang="en-US" altLang="zh-TW" dirty="0"/>
              <a:t>(2, 2, 2)</a:t>
            </a:r>
          </a:p>
          <a:p>
            <a:pPr marL="457200" lvl="1" indent="0">
              <a:buNone/>
            </a:pPr>
            <a:r>
              <a:rPr lang="en-US" altLang="zh-TW" dirty="0" err="1"/>
              <a:t>plt.plot</a:t>
            </a:r>
            <a:r>
              <a:rPr lang="en-US" altLang="zh-TW" dirty="0"/>
              <a:t>(x, x*x)</a:t>
            </a:r>
          </a:p>
          <a:p>
            <a:pPr marL="457200" lvl="1" indent="0">
              <a:buNone/>
            </a:pPr>
            <a:r>
              <a:rPr lang="en-US" altLang="zh-TW" dirty="0" err="1"/>
              <a:t>plt.title</a:t>
            </a:r>
            <a:r>
              <a:rPr lang="en-US" altLang="zh-TW" dirty="0"/>
              <a:t>('Quadratic')</a:t>
            </a:r>
          </a:p>
          <a:p>
            <a:pPr marL="457200" lvl="1" indent="0">
              <a:buNone/>
            </a:pPr>
            <a:r>
              <a:rPr lang="en-US" altLang="zh-TW" dirty="0" err="1"/>
              <a:t>plt.subplot</a:t>
            </a:r>
            <a:r>
              <a:rPr lang="en-US" altLang="zh-TW" dirty="0"/>
              <a:t>(2, 2, 3)</a:t>
            </a:r>
          </a:p>
          <a:p>
            <a:pPr marL="457200" lvl="1" indent="0">
              <a:buNone/>
            </a:pPr>
            <a:r>
              <a:rPr lang="en-US" altLang="zh-TW" dirty="0" err="1"/>
              <a:t>plt.plot</a:t>
            </a:r>
            <a:r>
              <a:rPr lang="en-US" altLang="zh-TW" dirty="0"/>
              <a:t>(x, </a:t>
            </a:r>
            <a:r>
              <a:rPr lang="en-US" altLang="zh-TW" dirty="0" err="1"/>
              <a:t>np.sqrt</a:t>
            </a:r>
            <a:r>
              <a:rPr lang="en-US" altLang="zh-TW" dirty="0"/>
              <a:t>(x))</a:t>
            </a:r>
          </a:p>
          <a:p>
            <a:pPr marL="457200" lvl="1" indent="0">
              <a:buNone/>
            </a:pPr>
            <a:r>
              <a:rPr lang="en-US" altLang="zh-TW" dirty="0" err="1"/>
              <a:t>plt.title</a:t>
            </a:r>
            <a:r>
              <a:rPr lang="en-US" altLang="zh-TW" dirty="0"/>
              <a:t>('Square root')</a:t>
            </a:r>
          </a:p>
          <a:p>
            <a:pPr marL="457200" lvl="1" indent="0">
              <a:buNone/>
            </a:pPr>
            <a:r>
              <a:rPr lang="en-US" altLang="zh-TW" dirty="0" err="1"/>
              <a:t>plt.subplot</a:t>
            </a:r>
            <a:r>
              <a:rPr lang="en-US" altLang="zh-TW" dirty="0"/>
              <a:t>(2, 2, 4)</a:t>
            </a:r>
          </a:p>
          <a:p>
            <a:pPr marL="457200" lvl="1" indent="0">
              <a:buNone/>
            </a:pPr>
            <a:r>
              <a:rPr lang="en-US" altLang="zh-TW" dirty="0" err="1"/>
              <a:t>plt.plot</a:t>
            </a:r>
            <a:r>
              <a:rPr lang="en-US" altLang="zh-TW" dirty="0"/>
              <a:t>(x, np.log(x))</a:t>
            </a:r>
          </a:p>
          <a:p>
            <a:pPr marL="457200" lvl="1" indent="0">
              <a:buNone/>
            </a:pPr>
            <a:r>
              <a:rPr lang="en-US" altLang="zh-TW" dirty="0" err="1"/>
              <a:t>plt.title</a:t>
            </a:r>
            <a:r>
              <a:rPr lang="en-US" altLang="zh-TW" dirty="0"/>
              <a:t>('Log')</a:t>
            </a:r>
          </a:p>
          <a:p>
            <a:pPr marL="457200" lvl="1" indent="0">
              <a:buNone/>
            </a:pPr>
            <a:r>
              <a:rPr lang="en-US" altLang="zh-TW" dirty="0" err="1"/>
              <a:t>plt.tight_layout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7649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E5F525-FA26-4908-B575-C3DF6A398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08F6BD-2A8D-4EEF-9D66-60EFA8B9F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Scatter plot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n = 100</a:t>
            </a:r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np.random.rand</a:t>
            </a:r>
            <a:r>
              <a:rPr lang="en-US" altLang="zh-TW" dirty="0"/>
              <a:t>(n)</a:t>
            </a:r>
          </a:p>
          <a:p>
            <a:pPr marL="457200" lvl="1" indent="0">
              <a:buNone/>
            </a:pPr>
            <a:r>
              <a:rPr lang="en-US" altLang="zh-TW" dirty="0"/>
              <a:t>y = </a:t>
            </a:r>
            <a:r>
              <a:rPr lang="en-US" altLang="zh-TW" dirty="0" err="1"/>
              <a:t>np.random.rand</a:t>
            </a:r>
            <a:r>
              <a:rPr lang="en-US" altLang="zh-TW" dirty="0"/>
              <a:t>(n)</a:t>
            </a:r>
          </a:p>
          <a:p>
            <a:pPr marL="457200" lvl="1" indent="0">
              <a:buNone/>
            </a:pPr>
            <a:r>
              <a:rPr lang="en-US" altLang="zh-TW" dirty="0" err="1"/>
              <a:t>plt.scatter</a:t>
            </a:r>
            <a:r>
              <a:rPr lang="en-US" altLang="zh-TW" dirty="0"/>
              <a:t>(x, y)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7294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B464AD-CCB7-4703-BEE0-C958F4B5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69BC465-28FF-4A18-99C8-86768366C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Histogram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de-DE" altLang="zh-TW" dirty="0"/>
              <a:t>mu, sigma = 0, 0.1</a:t>
            </a:r>
          </a:p>
          <a:p>
            <a:pPr marL="457200" lvl="1" indent="0">
              <a:buNone/>
            </a:pPr>
            <a:r>
              <a:rPr lang="de-DE" altLang="zh-TW" dirty="0"/>
              <a:t>x = np.random.normal(mu, sigma, 1000)</a:t>
            </a:r>
          </a:p>
          <a:p>
            <a:pPr marL="457200" lvl="1" indent="0">
              <a:buNone/>
            </a:pPr>
            <a:r>
              <a:rPr lang="de-DE" altLang="zh-TW" dirty="0"/>
              <a:t>plt.hist(x)</a:t>
            </a:r>
          </a:p>
          <a:p>
            <a:pPr marL="457200" lvl="1" indent="0">
              <a:buNone/>
            </a:pPr>
            <a:r>
              <a:rPr lang="de-DE" altLang="zh-TW" dirty="0"/>
              <a:t>plt.show()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1149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08B052-FAEB-425E-976D-3B821F7EC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6C5707E-7C21-4BAC-8F99-77D3DDD62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Pie chart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 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de-DE" altLang="zh-TW" dirty="0"/>
              <a:t>x = np.array([10, 20, 30, 40])</a:t>
            </a:r>
          </a:p>
          <a:p>
            <a:pPr marL="457200" lvl="1" indent="0">
              <a:buNone/>
            </a:pPr>
            <a:r>
              <a:rPr lang="de-DE" altLang="zh-TW" dirty="0"/>
              <a:t>plt.pie(x)</a:t>
            </a:r>
          </a:p>
          <a:p>
            <a:pPr marL="457200" lvl="1" indent="0">
              <a:buNone/>
            </a:pPr>
            <a:r>
              <a:rPr lang="de-DE" altLang="zh-TW" dirty="0"/>
              <a:t>plt.show()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7396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D95011-44E9-49B9-A9BD-B1402DED4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Summary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676A96-342A-4EAB-ACD9-C228A2CD5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We learned a few routines for creation of the NumPy </a:t>
            </a:r>
            <a:r>
              <a:rPr lang="en-US" altLang="zh-TW" dirty="0" err="1"/>
              <a:t>Ndarrays</a:t>
            </a:r>
            <a:r>
              <a:rPr lang="en-US" altLang="zh-TW" dirty="0"/>
              <a:t> and visualization of the data.</a:t>
            </a:r>
          </a:p>
          <a:p>
            <a:r>
              <a:rPr lang="en-US" altLang="zh-TW" dirty="0"/>
              <a:t>NumPy and Matplotlib are important libraries in the Scientific Python Ecosystem, and they are frequently used in Machine Learning programming.</a:t>
            </a:r>
          </a:p>
          <a:p>
            <a:r>
              <a:rPr lang="en-US" altLang="zh-TW" dirty="0"/>
              <a:t>These chapters are no way covering all the aspects of NumPy and Matplotlib.</a:t>
            </a:r>
          </a:p>
          <a:p>
            <a:r>
              <a:rPr lang="en-US" altLang="zh-TW" dirty="0"/>
              <a:t>In the next chapter, we will continue our journey with the exploration of </a:t>
            </a:r>
            <a:r>
              <a:rPr lang="en-US" altLang="zh-TW"/>
              <a:t>the data science </a:t>
            </a:r>
            <a:r>
              <a:rPr lang="en-US" altLang="zh-TW" dirty="0"/>
              <a:t>library in the Scientific Python Ecosystem, Pandas.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834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1C6B34-7C12-4B3B-8755-811C7A88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NumPy Routines for </a:t>
            </a:r>
            <a:r>
              <a:rPr lang="en-US" altLang="zh-TW" b="1" dirty="0" err="1"/>
              <a:t>Ndarray</a:t>
            </a:r>
            <a:r>
              <a:rPr lang="en-US" altLang="zh-TW" b="1" dirty="0"/>
              <a:t> Creation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14CDAA-7D98-49A9-BE73-3E1FCDAE3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routine </a:t>
            </a:r>
            <a:r>
              <a:rPr lang="en-US" altLang="zh-TW" dirty="0" err="1"/>
              <a:t>np.empty</a:t>
            </a:r>
            <a:r>
              <a:rPr lang="en-US" altLang="zh-TW" dirty="0"/>
              <a:t>() creates an empty array of given size.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np.empty</a:t>
            </a:r>
            <a:r>
              <a:rPr lang="en-US" altLang="zh-TW" dirty="0"/>
              <a:t>([3, 3], np.uint8)</a:t>
            </a:r>
          </a:p>
          <a:p>
            <a:pPr marL="457200" lvl="1" indent="0">
              <a:buNone/>
            </a:pPr>
            <a:r>
              <a:rPr lang="en-US" altLang="zh-TW" dirty="0"/>
              <a:t>print(x)</a:t>
            </a:r>
          </a:p>
          <a:p>
            <a:pPr marL="457200" lvl="1" indent="0">
              <a:buNone/>
            </a:pPr>
            <a:r>
              <a:rPr lang="en-US" altLang="zh-TW" dirty="0"/>
              <a:t>y = </a:t>
            </a:r>
            <a:r>
              <a:rPr lang="en-US" altLang="zh-TW" dirty="0" err="1"/>
              <a:t>np.empty</a:t>
            </a:r>
            <a:r>
              <a:rPr lang="en-US" altLang="zh-TW" dirty="0"/>
              <a:t>([3, 3, 3], np.uint8)</a:t>
            </a:r>
          </a:p>
          <a:p>
            <a:pPr marL="457200" lvl="1" indent="0">
              <a:buNone/>
            </a:pPr>
            <a:r>
              <a:rPr lang="en-US" altLang="zh-TW" dirty="0"/>
              <a:t>print(y)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3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3CDF00-1A49-4904-ADC6-C030A4F9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1740E3-EE41-4BE8-8A5A-FD4D880D4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can use the routine </a:t>
            </a:r>
            <a:r>
              <a:rPr lang="en-US" altLang="zh-TW" dirty="0" err="1"/>
              <a:t>np.eye</a:t>
            </a:r>
            <a:r>
              <a:rPr lang="en-US" altLang="zh-TW" dirty="0"/>
              <a:t>() to create a matrix of all zeros except the diagonal elements of all the zeros.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y = </a:t>
            </a:r>
            <a:r>
              <a:rPr lang="en-US" altLang="zh-TW" dirty="0" err="1"/>
              <a:t>np.eye</a:t>
            </a:r>
            <a:r>
              <a:rPr lang="en-US" altLang="zh-TW" dirty="0"/>
              <a:t>(4, </a:t>
            </a:r>
            <a:r>
              <a:rPr lang="en-US" altLang="zh-TW" dirty="0" err="1"/>
              <a:t>dtype</a:t>
            </a:r>
            <a:r>
              <a:rPr lang="en-US" altLang="zh-TW" dirty="0"/>
              <a:t>=np.uint8)</a:t>
            </a:r>
          </a:p>
          <a:p>
            <a:pPr marL="457200" lvl="1" indent="0">
              <a:buNone/>
            </a:pPr>
            <a:r>
              <a:rPr lang="en-US" altLang="zh-TW" dirty="0"/>
              <a:t>print(y)</a:t>
            </a:r>
          </a:p>
          <a:p>
            <a:pPr marL="457200" lvl="1" indent="0">
              <a:buNone/>
            </a:pPr>
            <a:r>
              <a:rPr lang="en-US" altLang="zh-TW" dirty="0"/>
              <a:t>y = </a:t>
            </a:r>
            <a:r>
              <a:rPr lang="en-US" altLang="zh-TW" dirty="0" err="1"/>
              <a:t>np.eye</a:t>
            </a:r>
            <a:r>
              <a:rPr lang="en-US" altLang="zh-TW" dirty="0"/>
              <a:t>(4, </a:t>
            </a:r>
            <a:r>
              <a:rPr lang="en-US" altLang="zh-TW" dirty="0" err="1"/>
              <a:t>dtype</a:t>
            </a:r>
            <a:r>
              <a:rPr lang="en-US" altLang="zh-TW" dirty="0"/>
              <a:t>=np.uint8, k=1)</a:t>
            </a:r>
          </a:p>
          <a:p>
            <a:pPr marL="457200" lvl="1" indent="0">
              <a:buNone/>
            </a:pPr>
            <a:r>
              <a:rPr lang="en-US" altLang="zh-TW" dirty="0"/>
              <a:t>print(y)</a:t>
            </a:r>
          </a:p>
          <a:p>
            <a:pPr marL="457200" lvl="1" indent="0">
              <a:buNone/>
            </a:pPr>
            <a:r>
              <a:rPr lang="en-US" altLang="zh-TW" dirty="0"/>
              <a:t>y = </a:t>
            </a:r>
            <a:r>
              <a:rPr lang="en-US" altLang="zh-TW" dirty="0" err="1"/>
              <a:t>np.eye</a:t>
            </a:r>
            <a:r>
              <a:rPr lang="en-US" altLang="zh-TW" dirty="0"/>
              <a:t>(4, </a:t>
            </a:r>
            <a:r>
              <a:rPr lang="en-US" altLang="zh-TW" dirty="0" err="1"/>
              <a:t>dtype</a:t>
            </a:r>
            <a:r>
              <a:rPr lang="en-US" altLang="zh-TW" dirty="0"/>
              <a:t>=np.uint8, k=-1)</a:t>
            </a:r>
          </a:p>
          <a:p>
            <a:pPr marL="457200" lvl="1" indent="0">
              <a:buNone/>
            </a:pPr>
            <a:r>
              <a:rPr lang="en-US" altLang="zh-TW" dirty="0"/>
              <a:t>print(y)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917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E57DF0-A488-4404-9F1B-53EE10B6C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0E5DEB-7568-49D1-BA5A-C0274565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function </a:t>
            </a:r>
            <a:r>
              <a:rPr lang="en-US" altLang="zh-TW" dirty="0" err="1"/>
              <a:t>np.identity</a:t>
            </a:r>
            <a:r>
              <a:rPr lang="en-US" altLang="zh-TW" dirty="0"/>
              <a:t>() returns an identity matrix of the specified size. 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np.identity</a:t>
            </a:r>
            <a:r>
              <a:rPr lang="en-US" altLang="zh-TW" dirty="0"/>
              <a:t>(3, </a:t>
            </a:r>
            <a:r>
              <a:rPr lang="en-US" altLang="zh-TW" dirty="0" err="1"/>
              <a:t>dtype</a:t>
            </a:r>
            <a:r>
              <a:rPr lang="en-US" altLang="zh-TW" dirty="0"/>
              <a:t>= np.uint8)</a:t>
            </a:r>
          </a:p>
          <a:p>
            <a:pPr marL="457200" lvl="1" indent="0">
              <a:buNone/>
            </a:pPr>
            <a:r>
              <a:rPr lang="en-US" altLang="zh-TW" dirty="0"/>
              <a:t>print(x)</a:t>
            </a:r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np.identity</a:t>
            </a:r>
            <a:r>
              <a:rPr lang="en-US" altLang="zh-TW" dirty="0"/>
              <a:t>(4, </a:t>
            </a:r>
            <a:r>
              <a:rPr lang="en-US" altLang="zh-TW" dirty="0" err="1"/>
              <a:t>dtype</a:t>
            </a:r>
            <a:r>
              <a:rPr lang="en-US" altLang="zh-TW" dirty="0"/>
              <a:t>= np.uint8)</a:t>
            </a:r>
          </a:p>
          <a:p>
            <a:pPr marL="457200" lvl="1" indent="0">
              <a:buNone/>
            </a:pPr>
            <a:r>
              <a:rPr lang="en-US" altLang="zh-TW" dirty="0"/>
              <a:t>print(x)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157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59622F-8B2A-47E3-928D-802307B9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529EB8-6CB1-4CD0-A662-9567EFA44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routine </a:t>
            </a:r>
            <a:r>
              <a:rPr lang="en-US" altLang="zh-TW" dirty="0" err="1"/>
              <a:t>np.ones</a:t>
            </a:r>
            <a:r>
              <a:rPr lang="en-US" altLang="zh-TW" dirty="0"/>
              <a:t>() returns the matrix of the given size that has all the elements as ones.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np.ones</a:t>
            </a:r>
            <a:r>
              <a:rPr lang="en-US" altLang="zh-TW" dirty="0"/>
              <a:t>((3, 3, 3), </a:t>
            </a:r>
            <a:r>
              <a:rPr lang="en-US" altLang="zh-TW" dirty="0" err="1"/>
              <a:t>dtype</a:t>
            </a:r>
            <a:r>
              <a:rPr lang="en-US" altLang="zh-TW" dirty="0"/>
              <a:t>=np.int16)</a:t>
            </a:r>
          </a:p>
          <a:p>
            <a:pPr marL="457200" lvl="1" indent="0">
              <a:buNone/>
            </a:pPr>
            <a:r>
              <a:rPr lang="en-US" altLang="zh-TW" dirty="0"/>
              <a:t>print(x)</a:t>
            </a:r>
          </a:p>
          <a:p>
            <a:pPr marL="457200" lvl="1" indent="0">
              <a:buNone/>
            </a:pPr>
            <a:r>
              <a:rPr lang="en-US" altLang="zh-TW" dirty="0"/>
              <a:t>x = </a:t>
            </a:r>
            <a:r>
              <a:rPr lang="en-US" altLang="zh-TW" dirty="0" err="1"/>
              <a:t>np.ones</a:t>
            </a:r>
            <a:r>
              <a:rPr lang="en-US" altLang="zh-TW" dirty="0"/>
              <a:t>((2,3,4), </a:t>
            </a:r>
            <a:r>
              <a:rPr lang="en-US" altLang="zh-TW" dirty="0" err="1"/>
              <a:t>dtype</a:t>
            </a:r>
            <a:r>
              <a:rPr lang="en-US" altLang="zh-TW" dirty="0"/>
              <a:t>=np.int16)</a:t>
            </a:r>
          </a:p>
          <a:p>
            <a:pPr marL="457200" lvl="1" indent="0">
              <a:buNone/>
            </a:pPr>
            <a:r>
              <a:rPr lang="en-US" altLang="zh-TW" dirty="0"/>
              <a:t>print(x)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549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0E723-66A3-476C-93C2-0402A90C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B2F4FB-55CB-4601-B383-CF18D1BB7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routine </a:t>
            </a:r>
            <a:r>
              <a:rPr lang="en-US" altLang="zh-TW" dirty="0" err="1"/>
              <a:t>arange</a:t>
            </a:r>
            <a:r>
              <a:rPr lang="en-US" altLang="zh-TW" dirty="0"/>
              <a:t>() creates a </a:t>
            </a:r>
            <a:r>
              <a:rPr lang="en-US" altLang="zh-TW" dirty="0" err="1"/>
              <a:t>Ndarray</a:t>
            </a:r>
            <a:r>
              <a:rPr lang="en-US" altLang="zh-TW" dirty="0"/>
              <a:t> of evenly spaced values with the given interval.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 err="1"/>
              <a:t>np.arange</a:t>
            </a:r>
            <a:r>
              <a:rPr lang="en-US" altLang="zh-TW" dirty="0"/>
              <a:t>(10)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2557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E89361-CC58-49E1-8845-51082A074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8C652A7-ECAA-4645-A292-64BDC7AD4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routine </a:t>
            </a:r>
            <a:r>
              <a:rPr lang="en-US" altLang="zh-TW" dirty="0" err="1"/>
              <a:t>linspace</a:t>
            </a:r>
            <a:r>
              <a:rPr lang="en-US" altLang="zh-TW" dirty="0"/>
              <a:t>() returns a </a:t>
            </a:r>
            <a:r>
              <a:rPr lang="en-US" altLang="zh-TW" dirty="0" err="1"/>
              <a:t>Ndarray</a:t>
            </a:r>
            <a:r>
              <a:rPr lang="en-US" altLang="zh-TW" dirty="0"/>
              <a:t> of evenly spaced numbers over a specified interval.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np.linspace</a:t>
            </a:r>
            <a:r>
              <a:rPr lang="en-US" altLang="zh-TW" dirty="0"/>
              <a:t>(0, 20, 30))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np.logspace</a:t>
            </a:r>
            <a:r>
              <a:rPr lang="en-US" altLang="zh-TW" dirty="0"/>
              <a:t>(0.1, 2, 10))</a:t>
            </a:r>
          </a:p>
          <a:p>
            <a:pPr marL="457200" lvl="1" indent="0">
              <a:buNone/>
            </a:pPr>
            <a:r>
              <a:rPr lang="en-US" altLang="zh-TW" dirty="0"/>
              <a:t>print(</a:t>
            </a:r>
            <a:r>
              <a:rPr lang="en-US" altLang="zh-TW" dirty="0" err="1"/>
              <a:t>np.geomspace</a:t>
            </a:r>
            <a:r>
              <a:rPr lang="en-US" altLang="zh-TW" dirty="0"/>
              <a:t>(0.1, 20, 10))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540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F98B2A-1688-41F4-A619-E14B68C5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55949F-66EF-4C5C-90CE-678AC5EFE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NumPy is a vast topic itself, and it will take many chapters, perhaps a few books to</a:t>
            </a:r>
            <a:r>
              <a:rPr lang="zh-TW" altLang="en-US" dirty="0"/>
              <a:t> </a:t>
            </a:r>
            <a:r>
              <a:rPr lang="en-US" altLang="zh-TW" dirty="0"/>
              <a:t>cover it in great detail.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372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7B0BD2-6689-47BC-9E23-50823F11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Matplotlib Data Visualization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FDE174-DF0C-49AF-ADDD-C8A1EAA82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Matplotlib is a data visualization library.</a:t>
            </a:r>
          </a:p>
          <a:p>
            <a:r>
              <a:rPr lang="en-US" altLang="zh-TW" dirty="0"/>
              <a:t>It is an integral part of the Scientific Python</a:t>
            </a:r>
            <a:r>
              <a:rPr lang="zh-TW" altLang="en-US" dirty="0"/>
              <a:t> </a:t>
            </a:r>
            <a:r>
              <a:rPr lang="en-US" altLang="zh-TW" dirty="0"/>
              <a:t>Ecosystem.</a:t>
            </a:r>
          </a:p>
          <a:p>
            <a:r>
              <a:rPr lang="en-US" altLang="zh-TW" dirty="0"/>
              <a:t>It provides</a:t>
            </a:r>
            <a:r>
              <a:rPr lang="zh-TW" altLang="en-US" dirty="0"/>
              <a:t> </a:t>
            </a:r>
            <a:r>
              <a:rPr lang="en-US" altLang="zh-TW" dirty="0"/>
              <a:t>MATLAB like interface.</a:t>
            </a:r>
          </a:p>
          <a:p>
            <a:r>
              <a:rPr lang="en-US" altLang="zh-TW" dirty="0"/>
              <a:t>The following command is known as magic command that enables </a:t>
            </a:r>
            <a:r>
              <a:rPr lang="en-US" altLang="zh-TW" dirty="0" err="1"/>
              <a:t>Jupyter</a:t>
            </a:r>
            <a:r>
              <a:rPr lang="en-US" altLang="zh-TW" dirty="0"/>
              <a:t> Notebook</a:t>
            </a:r>
            <a:r>
              <a:rPr lang="zh-TW" altLang="en-US" dirty="0"/>
              <a:t> </a:t>
            </a:r>
            <a:r>
              <a:rPr lang="en-US" altLang="zh-TW" dirty="0"/>
              <a:t>to show Matplotlib visualizations:</a:t>
            </a:r>
          </a:p>
          <a:p>
            <a:pPr marL="457200" lvl="1" indent="0">
              <a:buNone/>
            </a:pPr>
            <a:r>
              <a:rPr lang="en-US" altLang="zh-TW" dirty="0"/>
              <a:t>%matplotlib inline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269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1072</Words>
  <Application>Microsoft Office PowerPoint</Application>
  <PresentationFormat>寬螢幕</PresentationFormat>
  <Paragraphs>144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Office 佈景主題</vt:lpstr>
      <vt:lpstr>Chapter 3 Introduction to Data Visualization</vt:lpstr>
      <vt:lpstr>NumPy Routines for Ndarray Creation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Matplotlib Data Visualization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1 Introducing AI</dc:title>
  <dc:creator>csshieh</dc:creator>
  <cp:lastModifiedBy>csshieh</cp:lastModifiedBy>
  <cp:revision>64</cp:revision>
  <dcterms:created xsi:type="dcterms:W3CDTF">2022-09-14T14:10:43Z</dcterms:created>
  <dcterms:modified xsi:type="dcterms:W3CDTF">2022-11-10T05:19:12Z</dcterms:modified>
</cp:coreProperties>
</file>